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1" r:id="rId3"/>
    <p:sldId id="259" r:id="rId4"/>
    <p:sldId id="262" r:id="rId5"/>
    <p:sldId id="258" r:id="rId6"/>
    <p:sldId id="263" r:id="rId7"/>
    <p:sldId id="264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277" autoAdjust="0"/>
    <p:restoredTop sz="94660"/>
  </p:normalViewPr>
  <p:slideViewPr>
    <p:cSldViewPr snapToGrid="0">
      <p:cViewPr>
        <p:scale>
          <a:sx n="100" d="100"/>
          <a:sy n="100" d="100"/>
        </p:scale>
        <p:origin x="1003" y="5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716F9-6AD0-4DA9-BAA8-086919DFBA3F}" type="datetimeFigureOut">
              <a:rPr lang="en-US" smtClean="0"/>
              <a:t>4/1/2020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68C696-4473-42CB-9F2F-FFEB58B9A0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6289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716F9-6AD0-4DA9-BAA8-086919DFBA3F}" type="datetimeFigureOut">
              <a:rPr lang="en-US" smtClean="0"/>
              <a:t>4/1/2020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68C696-4473-42CB-9F2F-FFEB58B9A0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969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716F9-6AD0-4DA9-BAA8-086919DFBA3F}" type="datetimeFigureOut">
              <a:rPr lang="en-US" smtClean="0"/>
              <a:t>4/1/2020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68C696-4473-42CB-9F2F-FFEB58B9A0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8120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716F9-6AD0-4DA9-BAA8-086919DFBA3F}" type="datetimeFigureOut">
              <a:rPr lang="en-US" smtClean="0"/>
              <a:t>4/1/2020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68C696-4473-42CB-9F2F-FFEB58B9A0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4038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716F9-6AD0-4DA9-BAA8-086919DFBA3F}" type="datetimeFigureOut">
              <a:rPr lang="en-US" smtClean="0"/>
              <a:t>4/1/2020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68C696-4473-42CB-9F2F-FFEB58B9A0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223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716F9-6AD0-4DA9-BAA8-086919DFBA3F}" type="datetimeFigureOut">
              <a:rPr lang="en-US" smtClean="0"/>
              <a:t>4/1/2020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68C696-4473-42CB-9F2F-FFEB58B9A0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326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716F9-6AD0-4DA9-BAA8-086919DFBA3F}" type="datetimeFigureOut">
              <a:rPr lang="en-US" smtClean="0"/>
              <a:t>4/1/2020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68C696-4473-42CB-9F2F-FFEB58B9A0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36168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716F9-6AD0-4DA9-BAA8-086919DFBA3F}" type="datetimeFigureOut">
              <a:rPr lang="en-US" smtClean="0"/>
              <a:t>4/1/2020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68C696-4473-42CB-9F2F-FFEB58B9A0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7326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716F9-6AD0-4DA9-BAA8-086919DFBA3F}" type="datetimeFigureOut">
              <a:rPr lang="en-US" smtClean="0"/>
              <a:t>4/1/2020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68C696-4473-42CB-9F2F-FFEB58B9A0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1887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716F9-6AD0-4DA9-BAA8-086919DFBA3F}" type="datetimeFigureOut">
              <a:rPr lang="en-US" smtClean="0"/>
              <a:t>4/1/2020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68C696-4473-42CB-9F2F-FFEB58B9A0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5852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716F9-6AD0-4DA9-BAA8-086919DFBA3F}" type="datetimeFigureOut">
              <a:rPr lang="en-US" smtClean="0"/>
              <a:t>4/1/2020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68C696-4473-42CB-9F2F-FFEB58B9A0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1764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D716F9-6AD0-4DA9-BAA8-086919DFBA3F}" type="datetimeFigureOut">
              <a:rPr lang="en-US" smtClean="0"/>
              <a:t>4/1/2020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68C696-4473-42CB-9F2F-FFEB58B9A0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7546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12" Type="http://schemas.microsoft.com/office/2007/relationships/hdphoto" Target="../media/hdphoto2.wdp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9.png"/><Relationship Id="rId5" Type="http://schemas.openxmlformats.org/officeDocument/2006/relationships/image" Target="../media/image4.png"/><Relationship Id="rId10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microsoft.com/office/2007/relationships/hdphoto" Target="../media/hdphoto2.wdp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9.png"/><Relationship Id="rId5" Type="http://schemas.openxmlformats.org/officeDocument/2006/relationships/image" Target="../media/image5.png"/><Relationship Id="rId10" Type="http://schemas.openxmlformats.org/officeDocument/2006/relationships/image" Target="../media/image1.jpeg"/><Relationship Id="rId4" Type="http://schemas.openxmlformats.org/officeDocument/2006/relationships/image" Target="../media/image4.pn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76">
            <a:extLst>
              <a:ext uri="{FF2B5EF4-FFF2-40B4-BE49-F238E27FC236}">
                <a16:creationId xmlns:a16="http://schemas.microsoft.com/office/drawing/2014/main" id="{80016302-890D-44B8-ACC4-3B63BC1D785D}"/>
              </a:ext>
            </a:extLst>
          </p:cNvPr>
          <p:cNvSpPr/>
          <p:nvPr/>
        </p:nvSpPr>
        <p:spPr>
          <a:xfrm>
            <a:off x="5910299" y="792218"/>
            <a:ext cx="2891490" cy="214514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26C925BF-5664-49E4-9189-0C244FB19508}"/>
              </a:ext>
            </a:extLst>
          </p:cNvPr>
          <p:cNvSpPr/>
          <p:nvPr/>
        </p:nvSpPr>
        <p:spPr>
          <a:xfrm>
            <a:off x="3622705" y="2303250"/>
            <a:ext cx="2891490" cy="214514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3A76EB81-9941-499B-B1B5-B6869F99B170}"/>
              </a:ext>
            </a:extLst>
          </p:cNvPr>
          <p:cNvSpPr/>
          <p:nvPr/>
        </p:nvSpPr>
        <p:spPr>
          <a:xfrm>
            <a:off x="6421364" y="778309"/>
            <a:ext cx="5691388" cy="600215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44" t="5303" r="21170" b="2273"/>
          <a:stretch/>
        </p:blipFill>
        <p:spPr>
          <a:xfrm>
            <a:off x="256764" y="2532949"/>
            <a:ext cx="920188" cy="145167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070678" y="2251752"/>
            <a:ext cx="709779" cy="1418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99" t="9714" r="9026" b="10457"/>
          <a:stretch/>
        </p:blipFill>
        <p:spPr>
          <a:xfrm rot="5400000">
            <a:off x="5495350" y="1830753"/>
            <a:ext cx="3214338" cy="192711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22" t="3275" r="6457" b="7385"/>
          <a:stretch/>
        </p:blipFill>
        <p:spPr>
          <a:xfrm rot="5400000">
            <a:off x="10161185" y="2289856"/>
            <a:ext cx="2087442" cy="162068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23" r="2500" b="9462"/>
          <a:stretch/>
        </p:blipFill>
        <p:spPr>
          <a:xfrm>
            <a:off x="6556430" y="5070392"/>
            <a:ext cx="4017346" cy="172569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090013" y="3264541"/>
            <a:ext cx="709779" cy="1418800"/>
          </a:xfrm>
          <a:prstGeom prst="rect">
            <a:avLst/>
          </a:prstGeom>
        </p:spPr>
      </p:pic>
      <p:sp>
        <p:nvSpPr>
          <p:cNvPr id="16" name="Right Arrow 15"/>
          <p:cNvSpPr/>
          <p:nvPr/>
        </p:nvSpPr>
        <p:spPr>
          <a:xfrm>
            <a:off x="5329428" y="3738736"/>
            <a:ext cx="375306" cy="243559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8465" y="494944"/>
            <a:ext cx="1005583" cy="82501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07115" y="1910710"/>
            <a:ext cx="8524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Scene Generator</a:t>
            </a:r>
          </a:p>
          <a:p>
            <a:r>
              <a:rPr lang="en-US" sz="1200" dirty="0"/>
              <a:t>System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903953" y="2303253"/>
            <a:ext cx="10818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HDMI INPUT 1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3932236" y="3398694"/>
            <a:ext cx="10818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HDMI INPUT 2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376950" y="245869"/>
            <a:ext cx="11971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Monitor Output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527318" y="234287"/>
            <a:ext cx="15403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Projector Control &amp; Configuration System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929692" y="908641"/>
            <a:ext cx="24376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FPGA Main Board with 10 FMC Slots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8719316" y="1736127"/>
            <a:ext cx="10356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8x DAC Cards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10582312" y="1717910"/>
            <a:ext cx="10845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8x Amp Cards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7524232" y="5157924"/>
            <a:ext cx="13881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2x Interface Board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508860" y="4738484"/>
            <a:ext cx="13361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Dewar – RIIC</a:t>
            </a:r>
          </a:p>
        </p:txBody>
      </p:sp>
      <p:sp>
        <p:nvSpPr>
          <p:cNvPr id="38" name="Up-Down Arrow 37"/>
          <p:cNvSpPr/>
          <p:nvPr/>
        </p:nvSpPr>
        <p:spPr>
          <a:xfrm rot="16200000">
            <a:off x="5213134" y="1079435"/>
            <a:ext cx="232588" cy="903438"/>
          </a:xfrm>
          <a:prstGeom prst="upDownArrow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Up-Down Arrow 38"/>
          <p:cNvSpPr/>
          <p:nvPr/>
        </p:nvSpPr>
        <p:spPr>
          <a:xfrm>
            <a:off x="7051793" y="4636535"/>
            <a:ext cx="232588" cy="691414"/>
          </a:xfrm>
          <a:prstGeom prst="upDownArrow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Bent Arrow 40"/>
          <p:cNvSpPr/>
          <p:nvPr/>
        </p:nvSpPr>
        <p:spPr>
          <a:xfrm rot="10800000">
            <a:off x="10813626" y="4553620"/>
            <a:ext cx="471779" cy="1914747"/>
          </a:xfrm>
          <a:prstGeom prst="bentArrow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3" name="Right Arrow 42"/>
          <p:cNvSpPr/>
          <p:nvPr/>
        </p:nvSpPr>
        <p:spPr>
          <a:xfrm>
            <a:off x="1183648" y="3143944"/>
            <a:ext cx="409385" cy="243559"/>
          </a:xfrm>
          <a:prstGeom prst="rightArrow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294" t="12773" r="12761" b="8449"/>
          <a:stretch/>
        </p:blipFill>
        <p:spPr>
          <a:xfrm rot="5400000">
            <a:off x="8161603" y="2422361"/>
            <a:ext cx="2180346" cy="1361877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2755823" y="4738484"/>
            <a:ext cx="13361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Hybrid Array</a:t>
            </a:r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8802" y="5059998"/>
            <a:ext cx="1557124" cy="1573724"/>
          </a:xfrm>
          <a:prstGeom prst="rect">
            <a:avLst/>
          </a:prstGeom>
        </p:spPr>
      </p:pic>
      <p:sp>
        <p:nvSpPr>
          <p:cNvPr id="49" name="Right Arrow 48"/>
          <p:cNvSpPr/>
          <p:nvPr/>
        </p:nvSpPr>
        <p:spPr>
          <a:xfrm>
            <a:off x="5329429" y="2839372"/>
            <a:ext cx="375305" cy="243559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0" name="Picture 4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44" t="5303" r="21170" b="2273"/>
          <a:stretch/>
        </p:blipFill>
        <p:spPr>
          <a:xfrm>
            <a:off x="1618010" y="2587132"/>
            <a:ext cx="920188" cy="1451676"/>
          </a:xfrm>
          <a:prstGeom prst="rect">
            <a:avLst/>
          </a:prstGeom>
        </p:spPr>
      </p:pic>
      <p:sp>
        <p:nvSpPr>
          <p:cNvPr id="51" name="Right Arrow 50"/>
          <p:cNvSpPr/>
          <p:nvPr/>
        </p:nvSpPr>
        <p:spPr>
          <a:xfrm rot="1696213">
            <a:off x="2618766" y="3530629"/>
            <a:ext cx="904836" cy="243559"/>
          </a:xfrm>
          <a:prstGeom prst="rightArrow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ight Arrow 51"/>
          <p:cNvSpPr/>
          <p:nvPr/>
        </p:nvSpPr>
        <p:spPr>
          <a:xfrm rot="20552399">
            <a:off x="2660512" y="2885096"/>
            <a:ext cx="904834" cy="243559"/>
          </a:xfrm>
          <a:prstGeom prst="rightArrow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/>
          <p:cNvSpPr txBox="1"/>
          <p:nvPr/>
        </p:nvSpPr>
        <p:spPr>
          <a:xfrm>
            <a:off x="1685775" y="2013126"/>
            <a:ext cx="8524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NUC</a:t>
            </a:r>
          </a:p>
          <a:p>
            <a:r>
              <a:rPr lang="en-US" sz="1200" dirty="0"/>
              <a:t>System</a:t>
            </a:r>
          </a:p>
        </p:txBody>
      </p:sp>
      <p:sp>
        <p:nvSpPr>
          <p:cNvPr id="55" name="Right Arrow 54"/>
          <p:cNvSpPr/>
          <p:nvPr/>
        </p:nvSpPr>
        <p:spPr>
          <a:xfrm rot="16200000">
            <a:off x="1766563" y="1602530"/>
            <a:ext cx="409385" cy="243559"/>
          </a:xfrm>
          <a:prstGeom prst="rightArrow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Up-Down Arrow 55"/>
          <p:cNvSpPr/>
          <p:nvPr/>
        </p:nvSpPr>
        <p:spPr>
          <a:xfrm rot="5400000">
            <a:off x="5481362" y="5488376"/>
            <a:ext cx="232588" cy="1162095"/>
          </a:xfrm>
          <a:prstGeom prst="upDownArrow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ight Arrow 56"/>
          <p:cNvSpPr/>
          <p:nvPr/>
        </p:nvSpPr>
        <p:spPr>
          <a:xfrm>
            <a:off x="8131778" y="2839371"/>
            <a:ext cx="375305" cy="243559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ight Arrow 57"/>
          <p:cNvSpPr/>
          <p:nvPr/>
        </p:nvSpPr>
        <p:spPr>
          <a:xfrm>
            <a:off x="9969956" y="2814498"/>
            <a:ext cx="375305" cy="243559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ounded Rectangle 58"/>
          <p:cNvSpPr/>
          <p:nvPr/>
        </p:nvSpPr>
        <p:spPr>
          <a:xfrm>
            <a:off x="103851" y="4705109"/>
            <a:ext cx="4670099" cy="2090980"/>
          </a:xfrm>
          <a:prstGeom prst="round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0" name="Picture 59"/>
          <p:cNvPicPr>
            <a:picLocks noChangeAspect="1"/>
          </p:cNvPicPr>
          <p:nvPr/>
        </p:nvPicPr>
        <p:blipFill rotWithShape="1"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819" b="100000" l="9997" r="89935">
                        <a14:foregroundMark x1="39440" y1="39297" x2="39577" y2="53608"/>
                        <a14:foregroundMark x1="39679" y1="53487" x2="45923" y2="51910"/>
                        <a14:foregroundMark x1="45923" y1="51910" x2="45821" y2="37599"/>
                        <a14:foregroundMark x1="45821" y1="37599" x2="39133" y2="39418"/>
                        <a14:foregroundMark x1="40566" y1="41480" x2="40532" y2="49727"/>
                        <a14:foregroundMark x1="40532" y1="49727" x2="42955" y2="50091"/>
                        <a14:foregroundMark x1="49608" y1="29594" x2="47629" y2="40206"/>
                        <a14:foregroundMark x1="47970" y1="51425" x2="52917" y2="69012"/>
                        <a14:foregroundMark x1="65268" y1="97878" x2="60525" y2="99515"/>
                        <a14:foregroundMark x1="39236" y1="26986" x2="40020" y2="25288"/>
                        <a14:foregroundMark x1="39406" y1="25652" x2="41829" y2="23651"/>
                        <a14:foregroundMark x1="41590" y1="23590" x2="44081" y2="22074"/>
                        <a14:foregroundMark x1="44353" y1="22377" x2="45479" y2="23347"/>
                        <a14:foregroundMark x1="45138" y1="23347" x2="51177" y2="2067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377" t="1702" r="18494"/>
          <a:stretch/>
        </p:blipFill>
        <p:spPr>
          <a:xfrm>
            <a:off x="359599" y="4991444"/>
            <a:ext cx="1628484" cy="1796230"/>
          </a:xfrm>
          <a:prstGeom prst="rect">
            <a:avLst/>
          </a:prstGeom>
        </p:spPr>
      </p:pic>
      <p:sp>
        <p:nvSpPr>
          <p:cNvPr id="63" name="Flowchart: Connector 62"/>
          <p:cNvSpPr/>
          <p:nvPr/>
        </p:nvSpPr>
        <p:spPr>
          <a:xfrm>
            <a:off x="2601306" y="5015483"/>
            <a:ext cx="1740620" cy="1686815"/>
          </a:xfrm>
          <a:prstGeom prst="flowChartConnector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Straight Connector 64"/>
          <p:cNvCxnSpPr/>
          <p:nvPr/>
        </p:nvCxnSpPr>
        <p:spPr>
          <a:xfrm flipH="1">
            <a:off x="1446952" y="5069295"/>
            <a:ext cx="1719329" cy="470199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 flipH="1" flipV="1">
            <a:off x="1430966" y="6032203"/>
            <a:ext cx="1812652" cy="646034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5" name="Picture 7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44" t="5303" r="21170" b="2273"/>
          <a:stretch/>
        </p:blipFill>
        <p:spPr>
          <a:xfrm>
            <a:off x="3837387" y="778308"/>
            <a:ext cx="920188" cy="1451676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79BC117-F47B-4F03-9BBA-9C3DF1EF1617}"/>
              </a:ext>
            </a:extLst>
          </p:cNvPr>
          <p:cNvCxnSpPr>
            <a:cxnSpLocks/>
          </p:cNvCxnSpPr>
          <p:nvPr/>
        </p:nvCxnSpPr>
        <p:spPr>
          <a:xfrm>
            <a:off x="6482050" y="6780468"/>
            <a:ext cx="5602092" cy="0"/>
          </a:xfrm>
          <a:prstGeom prst="line">
            <a:avLst/>
          </a:prstGeom>
          <a:ln w="50800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526D4211-CE6A-42AE-B632-4B4FCDADA6C8}"/>
              </a:ext>
            </a:extLst>
          </p:cNvPr>
          <p:cNvCxnSpPr>
            <a:cxnSpLocks/>
          </p:cNvCxnSpPr>
          <p:nvPr/>
        </p:nvCxnSpPr>
        <p:spPr>
          <a:xfrm>
            <a:off x="5910299" y="778308"/>
            <a:ext cx="6202453" cy="0"/>
          </a:xfrm>
          <a:prstGeom prst="line">
            <a:avLst/>
          </a:prstGeom>
          <a:ln w="50800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297B8280-B8B3-46D4-AF8A-6DAB14D281B6}"/>
              </a:ext>
            </a:extLst>
          </p:cNvPr>
          <p:cNvCxnSpPr>
            <a:cxnSpLocks/>
          </p:cNvCxnSpPr>
          <p:nvPr/>
        </p:nvCxnSpPr>
        <p:spPr>
          <a:xfrm>
            <a:off x="5910299" y="889211"/>
            <a:ext cx="0" cy="1414042"/>
          </a:xfrm>
          <a:prstGeom prst="line">
            <a:avLst/>
          </a:prstGeom>
          <a:ln w="50800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EBE5CA89-3510-4D3A-8E82-C0FD800A9F89}"/>
              </a:ext>
            </a:extLst>
          </p:cNvPr>
          <p:cNvCxnSpPr>
            <a:cxnSpLocks/>
          </p:cNvCxnSpPr>
          <p:nvPr/>
        </p:nvCxnSpPr>
        <p:spPr>
          <a:xfrm>
            <a:off x="3632886" y="2303253"/>
            <a:ext cx="2277413" cy="0"/>
          </a:xfrm>
          <a:prstGeom prst="line">
            <a:avLst/>
          </a:prstGeom>
          <a:ln w="50800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7F36159D-F933-4AA4-8538-0261470BBABE}"/>
              </a:ext>
            </a:extLst>
          </p:cNvPr>
          <p:cNvCxnSpPr>
            <a:cxnSpLocks/>
          </p:cNvCxnSpPr>
          <p:nvPr/>
        </p:nvCxnSpPr>
        <p:spPr>
          <a:xfrm>
            <a:off x="3634596" y="2393177"/>
            <a:ext cx="0" cy="1935654"/>
          </a:xfrm>
          <a:prstGeom prst="line">
            <a:avLst/>
          </a:prstGeom>
          <a:ln w="50800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711275F8-09DE-4D1E-82C1-F8B720584E2B}"/>
              </a:ext>
            </a:extLst>
          </p:cNvPr>
          <p:cNvCxnSpPr>
            <a:cxnSpLocks/>
          </p:cNvCxnSpPr>
          <p:nvPr/>
        </p:nvCxnSpPr>
        <p:spPr>
          <a:xfrm>
            <a:off x="12106224" y="889211"/>
            <a:ext cx="0" cy="5813087"/>
          </a:xfrm>
          <a:prstGeom prst="line">
            <a:avLst/>
          </a:prstGeom>
          <a:ln w="50800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4F926DF6-07F7-4A24-B7C1-BDA20D071A6D}"/>
              </a:ext>
            </a:extLst>
          </p:cNvPr>
          <p:cNvCxnSpPr>
            <a:cxnSpLocks/>
          </p:cNvCxnSpPr>
          <p:nvPr/>
        </p:nvCxnSpPr>
        <p:spPr>
          <a:xfrm>
            <a:off x="6413157" y="4450778"/>
            <a:ext cx="0" cy="2294961"/>
          </a:xfrm>
          <a:prstGeom prst="line">
            <a:avLst/>
          </a:prstGeom>
          <a:ln w="50800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B1B09146-A696-4AA1-B705-4ECD7A6AE4A1}"/>
              </a:ext>
            </a:extLst>
          </p:cNvPr>
          <p:cNvCxnSpPr>
            <a:cxnSpLocks/>
          </p:cNvCxnSpPr>
          <p:nvPr/>
        </p:nvCxnSpPr>
        <p:spPr>
          <a:xfrm>
            <a:off x="3632167" y="4441384"/>
            <a:ext cx="2780990" cy="0"/>
          </a:xfrm>
          <a:prstGeom prst="line">
            <a:avLst/>
          </a:prstGeom>
          <a:ln w="50800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C2371415-369A-478E-B89B-98FEDB3D0E5A}"/>
              </a:ext>
            </a:extLst>
          </p:cNvPr>
          <p:cNvSpPr txBox="1"/>
          <p:nvPr/>
        </p:nvSpPr>
        <p:spPr>
          <a:xfrm>
            <a:off x="8668581" y="807550"/>
            <a:ext cx="33456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Close Support Electronics</a:t>
            </a:r>
          </a:p>
        </p:txBody>
      </p:sp>
    </p:spTree>
    <p:extLst>
      <p:ext uri="{BB962C8B-B14F-4D97-AF65-F5344CB8AC3E}">
        <p14:creationId xmlns:p14="http://schemas.microsoft.com/office/powerpoint/2010/main" val="1685766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070678" y="2251752"/>
            <a:ext cx="709779" cy="1418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99" t="9714" r="9026" b="10457"/>
          <a:stretch/>
        </p:blipFill>
        <p:spPr>
          <a:xfrm rot="5400000">
            <a:off x="5495350" y="1830753"/>
            <a:ext cx="3214338" cy="192711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22" t="3275" r="6457" b="7385"/>
          <a:stretch/>
        </p:blipFill>
        <p:spPr>
          <a:xfrm rot="5400000">
            <a:off x="10161185" y="2289856"/>
            <a:ext cx="2087442" cy="162068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23" r="2500" b="9462"/>
          <a:stretch/>
        </p:blipFill>
        <p:spPr>
          <a:xfrm>
            <a:off x="6556430" y="5070392"/>
            <a:ext cx="4017346" cy="172569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090013" y="3264541"/>
            <a:ext cx="709779" cy="1418800"/>
          </a:xfrm>
          <a:prstGeom prst="rect">
            <a:avLst/>
          </a:prstGeom>
        </p:spPr>
      </p:pic>
      <p:sp>
        <p:nvSpPr>
          <p:cNvPr id="16" name="Right Arrow 15"/>
          <p:cNvSpPr/>
          <p:nvPr/>
        </p:nvSpPr>
        <p:spPr>
          <a:xfrm>
            <a:off x="5329428" y="3738736"/>
            <a:ext cx="375306" cy="243559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706" y="494944"/>
            <a:ext cx="1005583" cy="82501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084133" y="1983861"/>
            <a:ext cx="8524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Scene Generator</a:t>
            </a:r>
          </a:p>
          <a:p>
            <a:r>
              <a:rPr lang="en-US" sz="1200" dirty="0"/>
              <a:t>System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903953" y="2303253"/>
            <a:ext cx="10818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HDMI INPUT 1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3932236" y="3398694"/>
            <a:ext cx="10818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HDMI INPUT 2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809191" y="245869"/>
            <a:ext cx="11971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Monitor Output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527318" y="234287"/>
            <a:ext cx="15403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Projector Control &amp; Configuration System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883701" y="908922"/>
            <a:ext cx="24376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FPGA Main Board with 10 FMC Slots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8719316" y="1736127"/>
            <a:ext cx="10356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8x DAC Cards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10582312" y="1717910"/>
            <a:ext cx="10845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8x Amp Cards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7524232" y="5157924"/>
            <a:ext cx="11831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Interface Board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508860" y="4738484"/>
            <a:ext cx="13361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Dewar – TCSA RIIC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8707351" y="79633"/>
            <a:ext cx="3860187" cy="138499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en-US" sz="2800" b="1" dirty="0">
                <a:ln/>
                <a:solidFill>
                  <a:schemeClr val="accent3"/>
                </a:solidFill>
              </a:rPr>
              <a:t>Current Hardware Architecture of TCSA System</a:t>
            </a:r>
          </a:p>
        </p:txBody>
      </p:sp>
      <p:sp>
        <p:nvSpPr>
          <p:cNvPr id="38" name="Up-Down Arrow 37"/>
          <p:cNvSpPr/>
          <p:nvPr/>
        </p:nvSpPr>
        <p:spPr>
          <a:xfrm rot="16200000">
            <a:off x="5403072" y="1071940"/>
            <a:ext cx="232588" cy="903438"/>
          </a:xfrm>
          <a:prstGeom prst="up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Up-Down Arrow 38"/>
          <p:cNvSpPr/>
          <p:nvPr/>
        </p:nvSpPr>
        <p:spPr>
          <a:xfrm>
            <a:off x="7051793" y="4636535"/>
            <a:ext cx="232588" cy="691414"/>
          </a:xfrm>
          <a:prstGeom prst="up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Bent Arrow 40"/>
          <p:cNvSpPr/>
          <p:nvPr/>
        </p:nvSpPr>
        <p:spPr>
          <a:xfrm rot="10800000">
            <a:off x="10813627" y="4401477"/>
            <a:ext cx="471779" cy="2066891"/>
          </a:xfrm>
          <a:prstGeom prst="ben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294" t="12773" r="12761" b="8449"/>
          <a:stretch/>
        </p:blipFill>
        <p:spPr>
          <a:xfrm rot="5400000">
            <a:off x="8161603" y="2422361"/>
            <a:ext cx="2180346" cy="1361877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2755823" y="4738484"/>
            <a:ext cx="13361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TCSA Hybrid Array</a:t>
            </a:r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8802" y="5059998"/>
            <a:ext cx="1557124" cy="1573724"/>
          </a:xfrm>
          <a:prstGeom prst="rect">
            <a:avLst/>
          </a:prstGeom>
        </p:spPr>
      </p:pic>
      <p:sp>
        <p:nvSpPr>
          <p:cNvPr id="49" name="Right Arrow 48"/>
          <p:cNvSpPr/>
          <p:nvPr/>
        </p:nvSpPr>
        <p:spPr>
          <a:xfrm>
            <a:off x="5329429" y="2839372"/>
            <a:ext cx="375305" cy="243559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0" name="Picture 49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44" t="5303" r="21170" b="2273"/>
          <a:stretch/>
        </p:blipFill>
        <p:spPr>
          <a:xfrm>
            <a:off x="1050251" y="2587132"/>
            <a:ext cx="920188" cy="1451676"/>
          </a:xfrm>
          <a:prstGeom prst="rect">
            <a:avLst/>
          </a:prstGeom>
        </p:spPr>
      </p:pic>
      <p:sp>
        <p:nvSpPr>
          <p:cNvPr id="51" name="Right Arrow 50"/>
          <p:cNvSpPr/>
          <p:nvPr/>
        </p:nvSpPr>
        <p:spPr>
          <a:xfrm rot="1696213">
            <a:off x="2516425" y="3563078"/>
            <a:ext cx="904836" cy="243559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ight Arrow 51"/>
          <p:cNvSpPr/>
          <p:nvPr/>
        </p:nvSpPr>
        <p:spPr>
          <a:xfrm rot="20552399">
            <a:off x="2558171" y="2917545"/>
            <a:ext cx="904834" cy="243559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ight Arrow 54"/>
          <p:cNvSpPr/>
          <p:nvPr/>
        </p:nvSpPr>
        <p:spPr>
          <a:xfrm rot="16200000">
            <a:off x="1198804" y="1602530"/>
            <a:ext cx="409385" cy="243559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Up-Down Arrow 55"/>
          <p:cNvSpPr/>
          <p:nvPr/>
        </p:nvSpPr>
        <p:spPr>
          <a:xfrm rot="5400000">
            <a:off x="5548896" y="5481826"/>
            <a:ext cx="232588" cy="1162095"/>
          </a:xfrm>
          <a:prstGeom prst="up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ight Arrow 56"/>
          <p:cNvSpPr/>
          <p:nvPr/>
        </p:nvSpPr>
        <p:spPr>
          <a:xfrm>
            <a:off x="8131778" y="2839371"/>
            <a:ext cx="375305" cy="243559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ight Arrow 57"/>
          <p:cNvSpPr/>
          <p:nvPr/>
        </p:nvSpPr>
        <p:spPr>
          <a:xfrm>
            <a:off x="9969956" y="2814498"/>
            <a:ext cx="375305" cy="243559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ounded Rectangle 58"/>
          <p:cNvSpPr/>
          <p:nvPr/>
        </p:nvSpPr>
        <p:spPr>
          <a:xfrm>
            <a:off x="103851" y="4705109"/>
            <a:ext cx="4670099" cy="2090980"/>
          </a:xfrm>
          <a:prstGeom prst="round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0" name="Picture 59"/>
          <p:cNvPicPr>
            <a:picLocks noChangeAspect="1"/>
          </p:cNvPicPr>
          <p:nvPr/>
        </p:nvPicPr>
        <p:blipFill rotWithShape="1"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819" b="100000" l="9997" r="89935">
                        <a14:foregroundMark x1="39440" y1="39297" x2="39577" y2="53608"/>
                        <a14:foregroundMark x1="39679" y1="53487" x2="45923" y2="51910"/>
                        <a14:foregroundMark x1="45923" y1="51910" x2="45821" y2="37599"/>
                        <a14:foregroundMark x1="45821" y1="37599" x2="39133" y2="39418"/>
                        <a14:foregroundMark x1="40566" y1="41480" x2="40532" y2="49727"/>
                        <a14:foregroundMark x1="40532" y1="49727" x2="42955" y2="50091"/>
                        <a14:foregroundMark x1="49608" y1="29594" x2="47629" y2="40206"/>
                        <a14:foregroundMark x1="47970" y1="51425" x2="52917" y2="69012"/>
                        <a14:foregroundMark x1="65268" y1="97878" x2="60525" y2="99515"/>
                        <a14:foregroundMark x1="39236" y1="26986" x2="40020" y2="25288"/>
                        <a14:foregroundMark x1="39406" y1="25652" x2="41829" y2="23651"/>
                        <a14:foregroundMark x1="41590" y1="23590" x2="44081" y2="22074"/>
                        <a14:foregroundMark x1="44353" y1="22377" x2="45479" y2="23347"/>
                        <a14:foregroundMark x1="45138" y1="23347" x2="51177" y2="2067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377" t="1702" r="18494"/>
          <a:stretch/>
        </p:blipFill>
        <p:spPr>
          <a:xfrm>
            <a:off x="359599" y="4991444"/>
            <a:ext cx="1628484" cy="1796230"/>
          </a:xfrm>
          <a:prstGeom prst="rect">
            <a:avLst/>
          </a:prstGeom>
        </p:spPr>
      </p:pic>
      <p:sp>
        <p:nvSpPr>
          <p:cNvPr id="63" name="Flowchart: Connector 62"/>
          <p:cNvSpPr/>
          <p:nvPr/>
        </p:nvSpPr>
        <p:spPr>
          <a:xfrm>
            <a:off x="2601306" y="5015483"/>
            <a:ext cx="1740620" cy="1686815"/>
          </a:xfrm>
          <a:prstGeom prst="flowChartConnector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Straight Connector 64"/>
          <p:cNvCxnSpPr/>
          <p:nvPr/>
        </p:nvCxnSpPr>
        <p:spPr>
          <a:xfrm flipH="1">
            <a:off x="1446952" y="5069295"/>
            <a:ext cx="1719329" cy="470199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 flipH="1" flipV="1">
            <a:off x="1430966" y="6032203"/>
            <a:ext cx="1812652" cy="646034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5" name="Picture 74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44" t="5303" r="21170" b="2273"/>
          <a:stretch/>
        </p:blipFill>
        <p:spPr>
          <a:xfrm>
            <a:off x="3837387" y="778308"/>
            <a:ext cx="920188" cy="1451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2925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921497" y="279620"/>
            <a:ext cx="3385986" cy="138499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en-US" sz="2800" b="1" dirty="0">
                <a:ln/>
                <a:solidFill>
                  <a:schemeClr val="accent3"/>
                </a:solidFill>
              </a:rPr>
              <a:t>Current Software Architecture of TCSA System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78" y="0"/>
            <a:ext cx="71024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2197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84411" y="2638145"/>
            <a:ext cx="4271682" cy="2232679"/>
          </a:xfrm>
        </p:spPr>
        <p:txBody>
          <a:bodyPr>
            <a:normAutofit/>
          </a:bodyPr>
          <a:lstStyle/>
          <a:p>
            <a:r>
              <a:rPr lang="en-US" sz="2400" dirty="0"/>
              <a:t>We are able to scale the TCSA Firmware depending on the amounts of DAC cards connected.</a:t>
            </a:r>
          </a:p>
          <a:p>
            <a:r>
              <a:rPr lang="en-US" sz="2400" dirty="0"/>
              <a:t>DAC card options: 1,2,4,8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64239" y="865314"/>
            <a:ext cx="5263776" cy="132343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en-US" sz="4000" b="1" dirty="0">
                <a:ln/>
                <a:solidFill>
                  <a:schemeClr val="accent3"/>
                </a:solidFill>
              </a:rPr>
              <a:t>Scalable Firmware with Hardware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5482" y="917280"/>
            <a:ext cx="4945403" cy="6072203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8341658" y="373422"/>
            <a:ext cx="1388036" cy="5438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Examples</a:t>
            </a:r>
          </a:p>
        </p:txBody>
      </p:sp>
    </p:spTree>
    <p:extLst>
      <p:ext uri="{BB962C8B-B14F-4D97-AF65-F5344CB8AC3E}">
        <p14:creationId xmlns:p14="http://schemas.microsoft.com/office/powerpoint/2010/main" val="23153692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44" t="5303" r="21170" b="2273"/>
          <a:stretch/>
        </p:blipFill>
        <p:spPr>
          <a:xfrm>
            <a:off x="580217" y="2811321"/>
            <a:ext cx="920188" cy="145167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978139" y="2480237"/>
            <a:ext cx="709779" cy="14188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992888" y="3618704"/>
            <a:ext cx="709779" cy="1418800"/>
          </a:xfrm>
          <a:prstGeom prst="rect">
            <a:avLst/>
          </a:prstGeom>
        </p:spPr>
      </p:pic>
      <p:sp>
        <p:nvSpPr>
          <p:cNvPr id="16" name="Right Arrow 15"/>
          <p:cNvSpPr/>
          <p:nvPr/>
        </p:nvSpPr>
        <p:spPr>
          <a:xfrm>
            <a:off x="4127256" y="3969115"/>
            <a:ext cx="507457" cy="130593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530568" y="2189082"/>
            <a:ext cx="8524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Scene Generator</a:t>
            </a:r>
          </a:p>
          <a:p>
            <a:r>
              <a:rPr lang="en-US" sz="1200" dirty="0"/>
              <a:t>System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742762" y="2439183"/>
            <a:ext cx="12996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HDMI INPUT 1</a:t>
            </a:r>
          </a:p>
          <a:p>
            <a:r>
              <a:rPr lang="en-US" sz="1200" dirty="0"/>
              <a:t>24 bit 512 x 256</a:t>
            </a:r>
          </a:p>
          <a:p>
            <a:endParaRPr lang="en-US" sz="1200" dirty="0"/>
          </a:p>
        </p:txBody>
      </p:sp>
      <p:sp>
        <p:nvSpPr>
          <p:cNvPr id="28" name="TextBox 27"/>
          <p:cNvSpPr txBox="1"/>
          <p:nvPr/>
        </p:nvSpPr>
        <p:spPr>
          <a:xfrm>
            <a:off x="2739037" y="3558159"/>
            <a:ext cx="1217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HDMI INPUT 2</a:t>
            </a:r>
          </a:p>
          <a:p>
            <a:r>
              <a:rPr lang="en-US" sz="1200" dirty="0"/>
              <a:t>24 bit 512 x 256</a:t>
            </a:r>
          </a:p>
          <a:p>
            <a:endParaRPr lang="en-US" sz="1200" dirty="0"/>
          </a:p>
        </p:txBody>
      </p:sp>
      <p:sp>
        <p:nvSpPr>
          <p:cNvPr id="30" name="TextBox 29"/>
          <p:cNvSpPr txBox="1"/>
          <p:nvPr/>
        </p:nvSpPr>
        <p:spPr>
          <a:xfrm>
            <a:off x="2431062" y="118785"/>
            <a:ext cx="15403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Projector Control &amp; Configuration System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744905" y="852010"/>
            <a:ext cx="24376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FPGA Main Board with 10 FMC Slots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6526161" y="118785"/>
            <a:ext cx="5329162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en-US" sz="2800" b="1" dirty="0">
                <a:ln/>
                <a:solidFill>
                  <a:schemeClr val="accent3"/>
                </a:solidFill>
              </a:rPr>
              <a:t>Video Architecture of TCSA System</a:t>
            </a:r>
          </a:p>
        </p:txBody>
      </p:sp>
      <p:sp>
        <p:nvSpPr>
          <p:cNvPr id="38" name="Up-Down Arrow 37"/>
          <p:cNvSpPr/>
          <p:nvPr/>
        </p:nvSpPr>
        <p:spPr>
          <a:xfrm rot="16200000">
            <a:off x="3968950" y="1358678"/>
            <a:ext cx="232588" cy="765812"/>
          </a:xfrm>
          <a:prstGeom prst="up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ight Arrow 50"/>
          <p:cNvSpPr/>
          <p:nvPr/>
        </p:nvSpPr>
        <p:spPr>
          <a:xfrm rot="1696213">
            <a:off x="1627393" y="3761177"/>
            <a:ext cx="904836" cy="243559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ight Arrow 51"/>
          <p:cNvSpPr/>
          <p:nvPr/>
        </p:nvSpPr>
        <p:spPr>
          <a:xfrm rot="20552399">
            <a:off x="1669139" y="3115644"/>
            <a:ext cx="904834" cy="243559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5" name="Picture 7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44" t="5303" r="21170" b="2273"/>
          <a:stretch/>
        </p:blipFill>
        <p:spPr>
          <a:xfrm>
            <a:off x="2741131" y="662806"/>
            <a:ext cx="920188" cy="1451676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>
          <a:xfrm>
            <a:off x="4074207" y="3848588"/>
            <a:ext cx="60243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Address</a:t>
            </a:r>
          </a:p>
        </p:txBody>
      </p:sp>
      <p:sp>
        <p:nvSpPr>
          <p:cNvPr id="54" name="Right Arrow 53"/>
          <p:cNvSpPr/>
          <p:nvPr/>
        </p:nvSpPr>
        <p:spPr>
          <a:xfrm>
            <a:off x="4123272" y="4184559"/>
            <a:ext cx="507457" cy="130593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/>
          <p:cNvSpPr txBox="1"/>
          <p:nvPr/>
        </p:nvSpPr>
        <p:spPr>
          <a:xfrm>
            <a:off x="3965189" y="4039318"/>
            <a:ext cx="80068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Data (1/12/11)</a:t>
            </a:r>
          </a:p>
        </p:txBody>
      </p:sp>
      <p:sp>
        <p:nvSpPr>
          <p:cNvPr id="62" name="Right Arrow 61"/>
          <p:cNvSpPr/>
          <p:nvPr/>
        </p:nvSpPr>
        <p:spPr>
          <a:xfrm>
            <a:off x="4123272" y="4400003"/>
            <a:ext cx="507457" cy="130593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extBox 63"/>
          <p:cNvSpPr txBox="1"/>
          <p:nvPr/>
        </p:nvSpPr>
        <p:spPr>
          <a:xfrm>
            <a:off x="4070223" y="4279476"/>
            <a:ext cx="60243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WEA</a:t>
            </a:r>
          </a:p>
        </p:txBody>
      </p:sp>
      <p:sp>
        <p:nvSpPr>
          <p:cNvPr id="66" name="Right Arrow 65"/>
          <p:cNvSpPr/>
          <p:nvPr/>
        </p:nvSpPr>
        <p:spPr>
          <a:xfrm>
            <a:off x="4129098" y="4615447"/>
            <a:ext cx="507457" cy="130593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TextBox 66"/>
          <p:cNvSpPr txBox="1"/>
          <p:nvPr/>
        </p:nvSpPr>
        <p:spPr>
          <a:xfrm>
            <a:off x="4076049" y="4494920"/>
            <a:ext cx="60243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err="1"/>
              <a:t>Clk</a:t>
            </a:r>
            <a:endParaRPr lang="en-US" sz="800" dirty="0"/>
          </a:p>
        </p:txBody>
      </p:sp>
      <p:sp>
        <p:nvSpPr>
          <p:cNvPr id="68" name="Right Arrow 67"/>
          <p:cNvSpPr/>
          <p:nvPr/>
        </p:nvSpPr>
        <p:spPr>
          <a:xfrm>
            <a:off x="4127256" y="2795910"/>
            <a:ext cx="507457" cy="130593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TextBox 68"/>
          <p:cNvSpPr txBox="1"/>
          <p:nvPr/>
        </p:nvSpPr>
        <p:spPr>
          <a:xfrm>
            <a:off x="4074207" y="2675383"/>
            <a:ext cx="60243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Address</a:t>
            </a:r>
          </a:p>
        </p:txBody>
      </p:sp>
      <p:sp>
        <p:nvSpPr>
          <p:cNvPr id="71" name="Right Arrow 70"/>
          <p:cNvSpPr/>
          <p:nvPr/>
        </p:nvSpPr>
        <p:spPr>
          <a:xfrm>
            <a:off x="4123272" y="3011354"/>
            <a:ext cx="507457" cy="130593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TextBox 71"/>
          <p:cNvSpPr txBox="1"/>
          <p:nvPr/>
        </p:nvSpPr>
        <p:spPr>
          <a:xfrm>
            <a:off x="3952489" y="2859763"/>
            <a:ext cx="80979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Data (1/12/11)</a:t>
            </a:r>
          </a:p>
        </p:txBody>
      </p:sp>
      <p:sp>
        <p:nvSpPr>
          <p:cNvPr id="73" name="Right Arrow 72"/>
          <p:cNvSpPr/>
          <p:nvPr/>
        </p:nvSpPr>
        <p:spPr>
          <a:xfrm>
            <a:off x="4123272" y="3226798"/>
            <a:ext cx="507457" cy="130593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TextBox 73"/>
          <p:cNvSpPr txBox="1"/>
          <p:nvPr/>
        </p:nvSpPr>
        <p:spPr>
          <a:xfrm>
            <a:off x="4070223" y="3106271"/>
            <a:ext cx="60243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WEA</a:t>
            </a:r>
          </a:p>
        </p:txBody>
      </p:sp>
      <p:sp>
        <p:nvSpPr>
          <p:cNvPr id="76" name="Right Arrow 75"/>
          <p:cNvSpPr/>
          <p:nvPr/>
        </p:nvSpPr>
        <p:spPr>
          <a:xfrm>
            <a:off x="4129098" y="3442242"/>
            <a:ext cx="507457" cy="130593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TextBox 76"/>
          <p:cNvSpPr txBox="1"/>
          <p:nvPr/>
        </p:nvSpPr>
        <p:spPr>
          <a:xfrm>
            <a:off x="4076049" y="3321715"/>
            <a:ext cx="60243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err="1"/>
              <a:t>Clk</a:t>
            </a:r>
            <a:endParaRPr lang="en-US" sz="800" dirty="0"/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7386088"/>
              </p:ext>
            </p:extLst>
          </p:nvPr>
        </p:nvGraphicFramePr>
        <p:xfrm>
          <a:off x="4972871" y="2235965"/>
          <a:ext cx="1244708" cy="1463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1177">
                  <a:extLst>
                    <a:ext uri="{9D8B030D-6E8A-4147-A177-3AD203B41FA5}">
                      <a16:colId xmlns:a16="http://schemas.microsoft.com/office/drawing/2014/main" val="1258300799"/>
                    </a:ext>
                  </a:extLst>
                </a:gridCol>
                <a:gridCol w="311177">
                  <a:extLst>
                    <a:ext uri="{9D8B030D-6E8A-4147-A177-3AD203B41FA5}">
                      <a16:colId xmlns:a16="http://schemas.microsoft.com/office/drawing/2014/main" val="2106181952"/>
                    </a:ext>
                  </a:extLst>
                </a:gridCol>
                <a:gridCol w="311177">
                  <a:extLst>
                    <a:ext uri="{9D8B030D-6E8A-4147-A177-3AD203B41FA5}">
                      <a16:colId xmlns:a16="http://schemas.microsoft.com/office/drawing/2014/main" val="540612530"/>
                    </a:ext>
                  </a:extLst>
                </a:gridCol>
                <a:gridCol w="311177">
                  <a:extLst>
                    <a:ext uri="{9D8B030D-6E8A-4147-A177-3AD203B41FA5}">
                      <a16:colId xmlns:a16="http://schemas.microsoft.com/office/drawing/2014/main" val="3195963897"/>
                    </a:ext>
                  </a:extLst>
                </a:gridCol>
              </a:tblGrid>
              <a:tr h="34311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9640889"/>
                  </a:ext>
                </a:extLst>
              </a:tr>
              <a:tr h="34311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972116"/>
                  </a:ext>
                </a:extLst>
              </a:tr>
              <a:tr h="34311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1346241"/>
                  </a:ext>
                </a:extLst>
              </a:tr>
              <a:tr h="34311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9881565"/>
                  </a:ext>
                </a:extLst>
              </a:tr>
            </a:tbl>
          </a:graphicData>
        </a:graphic>
      </p:graphicFrame>
      <p:graphicFrame>
        <p:nvGraphicFramePr>
          <p:cNvPr id="78" name="Table 7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2774148"/>
              </p:ext>
            </p:extLst>
          </p:nvPr>
        </p:nvGraphicFramePr>
        <p:xfrm>
          <a:off x="4938944" y="3886631"/>
          <a:ext cx="1331147" cy="146936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9804">
                  <a:extLst>
                    <a:ext uri="{9D8B030D-6E8A-4147-A177-3AD203B41FA5}">
                      <a16:colId xmlns:a16="http://schemas.microsoft.com/office/drawing/2014/main" val="1258300799"/>
                    </a:ext>
                  </a:extLst>
                </a:gridCol>
                <a:gridCol w="342161">
                  <a:extLst>
                    <a:ext uri="{9D8B030D-6E8A-4147-A177-3AD203B41FA5}">
                      <a16:colId xmlns:a16="http://schemas.microsoft.com/office/drawing/2014/main" val="2106181952"/>
                    </a:ext>
                  </a:extLst>
                </a:gridCol>
                <a:gridCol w="354602">
                  <a:extLst>
                    <a:ext uri="{9D8B030D-6E8A-4147-A177-3AD203B41FA5}">
                      <a16:colId xmlns:a16="http://schemas.microsoft.com/office/drawing/2014/main" val="540612530"/>
                    </a:ext>
                  </a:extLst>
                </a:gridCol>
                <a:gridCol w="314580">
                  <a:extLst>
                    <a:ext uri="{9D8B030D-6E8A-4147-A177-3AD203B41FA5}">
                      <a16:colId xmlns:a16="http://schemas.microsoft.com/office/drawing/2014/main" val="3195963897"/>
                    </a:ext>
                  </a:extLst>
                </a:gridCol>
              </a:tblGrid>
              <a:tr h="36734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9640889"/>
                  </a:ext>
                </a:extLst>
              </a:tr>
              <a:tr h="36734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972116"/>
                  </a:ext>
                </a:extLst>
              </a:tr>
              <a:tr h="36734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1346241"/>
                  </a:ext>
                </a:extLst>
              </a:tr>
              <a:tr h="36734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9881565"/>
                  </a:ext>
                </a:extLst>
              </a:tr>
            </a:tbl>
          </a:graphicData>
        </a:graphic>
      </p:graphicFrame>
      <p:sp>
        <p:nvSpPr>
          <p:cNvPr id="79" name="TextBox 78"/>
          <p:cNvSpPr txBox="1"/>
          <p:nvPr/>
        </p:nvSpPr>
        <p:spPr>
          <a:xfrm>
            <a:off x="5096713" y="1902579"/>
            <a:ext cx="10848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BRAM 1</a:t>
            </a:r>
          </a:p>
        </p:txBody>
      </p:sp>
      <p:graphicFrame>
        <p:nvGraphicFramePr>
          <p:cNvPr id="80" name="Table 7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0935795"/>
              </p:ext>
            </p:extLst>
          </p:nvPr>
        </p:nvGraphicFramePr>
        <p:xfrm>
          <a:off x="6998042" y="2653992"/>
          <a:ext cx="2048484" cy="217007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92142">
                  <a:extLst>
                    <a:ext uri="{9D8B030D-6E8A-4147-A177-3AD203B41FA5}">
                      <a16:colId xmlns:a16="http://schemas.microsoft.com/office/drawing/2014/main" val="1258300799"/>
                    </a:ext>
                  </a:extLst>
                </a:gridCol>
                <a:gridCol w="526547">
                  <a:extLst>
                    <a:ext uri="{9D8B030D-6E8A-4147-A177-3AD203B41FA5}">
                      <a16:colId xmlns:a16="http://schemas.microsoft.com/office/drawing/2014/main" val="2106181952"/>
                    </a:ext>
                  </a:extLst>
                </a:gridCol>
                <a:gridCol w="545692">
                  <a:extLst>
                    <a:ext uri="{9D8B030D-6E8A-4147-A177-3AD203B41FA5}">
                      <a16:colId xmlns:a16="http://schemas.microsoft.com/office/drawing/2014/main" val="540612530"/>
                    </a:ext>
                  </a:extLst>
                </a:gridCol>
                <a:gridCol w="484103">
                  <a:extLst>
                    <a:ext uri="{9D8B030D-6E8A-4147-A177-3AD203B41FA5}">
                      <a16:colId xmlns:a16="http://schemas.microsoft.com/office/drawing/2014/main" val="3195963897"/>
                    </a:ext>
                  </a:extLst>
                </a:gridCol>
              </a:tblGrid>
              <a:tr h="54251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9640889"/>
                  </a:ext>
                </a:extLst>
              </a:tr>
              <a:tr h="54251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972116"/>
                  </a:ext>
                </a:extLst>
              </a:tr>
              <a:tr h="54251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1346241"/>
                  </a:ext>
                </a:extLst>
              </a:tr>
              <a:tr h="54251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9881565"/>
                  </a:ext>
                </a:extLst>
              </a:tr>
            </a:tbl>
          </a:graphicData>
        </a:graphic>
      </p:graphicFrame>
      <p:sp>
        <p:nvSpPr>
          <p:cNvPr id="81" name="TextBox 80"/>
          <p:cNvSpPr txBox="1"/>
          <p:nvPr/>
        </p:nvSpPr>
        <p:spPr>
          <a:xfrm>
            <a:off x="5153158" y="3650344"/>
            <a:ext cx="10848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BRAM 2</a:t>
            </a:r>
          </a:p>
        </p:txBody>
      </p:sp>
      <p:sp>
        <p:nvSpPr>
          <p:cNvPr id="83" name="Right Arrow 82"/>
          <p:cNvSpPr/>
          <p:nvPr/>
        </p:nvSpPr>
        <p:spPr>
          <a:xfrm>
            <a:off x="6366960" y="4184559"/>
            <a:ext cx="572240" cy="349197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ight Arrow 83"/>
          <p:cNvSpPr/>
          <p:nvPr/>
        </p:nvSpPr>
        <p:spPr>
          <a:xfrm>
            <a:off x="6366960" y="3052199"/>
            <a:ext cx="572240" cy="349197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TextBox 84"/>
          <p:cNvSpPr txBox="1"/>
          <p:nvPr/>
        </p:nvSpPr>
        <p:spPr>
          <a:xfrm>
            <a:off x="7395512" y="1975982"/>
            <a:ext cx="13687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Output from FPGA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4687070" y="1139471"/>
            <a:ext cx="5198012" cy="4482138"/>
          </a:xfrm>
          <a:prstGeom prst="roundRect">
            <a:avLst/>
          </a:prstGeom>
          <a:noFill/>
          <a:ln w="28575" cmpd="sng">
            <a:solidFill>
              <a:schemeClr val="accent6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7787798" y="2314987"/>
            <a:ext cx="4689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512</a:t>
            </a:r>
          </a:p>
        </p:txBody>
      </p:sp>
      <p:sp>
        <p:nvSpPr>
          <p:cNvPr id="48" name="TextBox 47"/>
          <p:cNvSpPr txBox="1"/>
          <p:nvPr/>
        </p:nvSpPr>
        <p:spPr>
          <a:xfrm rot="5400000">
            <a:off x="8996832" y="3011354"/>
            <a:ext cx="4689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256</a:t>
            </a:r>
          </a:p>
        </p:txBody>
      </p:sp>
      <p:sp>
        <p:nvSpPr>
          <p:cNvPr id="49" name="TextBox 48"/>
          <p:cNvSpPr txBox="1"/>
          <p:nvPr/>
        </p:nvSpPr>
        <p:spPr>
          <a:xfrm rot="5400000">
            <a:off x="8996831" y="4164171"/>
            <a:ext cx="4689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256</a:t>
            </a:r>
          </a:p>
        </p:txBody>
      </p:sp>
      <p:cxnSp>
        <p:nvCxnSpPr>
          <p:cNvPr id="6" name="Straight Arrow Connector 5"/>
          <p:cNvCxnSpPr>
            <a:stCxn id="48" idx="3"/>
          </p:cNvCxnSpPr>
          <p:nvPr/>
        </p:nvCxnSpPr>
        <p:spPr>
          <a:xfrm flipH="1">
            <a:off x="9231317" y="3384340"/>
            <a:ext cx="1" cy="3546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stCxn id="48" idx="1"/>
          </p:cNvCxnSpPr>
          <p:nvPr/>
        </p:nvCxnSpPr>
        <p:spPr>
          <a:xfrm flipV="1">
            <a:off x="9231318" y="2653992"/>
            <a:ext cx="0" cy="2613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49" idx="1"/>
          </p:cNvCxnSpPr>
          <p:nvPr/>
        </p:nvCxnSpPr>
        <p:spPr>
          <a:xfrm flipV="1">
            <a:off x="9231317" y="3739030"/>
            <a:ext cx="0" cy="3291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49" idx="3"/>
          </p:cNvCxnSpPr>
          <p:nvPr/>
        </p:nvCxnSpPr>
        <p:spPr>
          <a:xfrm>
            <a:off x="9231317" y="4537157"/>
            <a:ext cx="0" cy="2869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47" idx="3"/>
          </p:cNvCxnSpPr>
          <p:nvPr/>
        </p:nvCxnSpPr>
        <p:spPr>
          <a:xfrm flipV="1">
            <a:off x="8256770" y="2453486"/>
            <a:ext cx="78975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47" idx="1"/>
          </p:cNvCxnSpPr>
          <p:nvPr/>
        </p:nvCxnSpPr>
        <p:spPr>
          <a:xfrm flipH="1" flipV="1">
            <a:off x="6998042" y="2453486"/>
            <a:ext cx="78975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23486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44" t="5303" r="21170" b="2273"/>
          <a:stretch/>
        </p:blipFill>
        <p:spPr>
          <a:xfrm>
            <a:off x="580217" y="2811321"/>
            <a:ext cx="920188" cy="145167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978139" y="2480237"/>
            <a:ext cx="709779" cy="14188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992888" y="3618704"/>
            <a:ext cx="709779" cy="1418800"/>
          </a:xfrm>
          <a:prstGeom prst="rect">
            <a:avLst/>
          </a:prstGeom>
        </p:spPr>
      </p:pic>
      <p:sp>
        <p:nvSpPr>
          <p:cNvPr id="16" name="Right Arrow 15"/>
          <p:cNvSpPr/>
          <p:nvPr/>
        </p:nvSpPr>
        <p:spPr>
          <a:xfrm>
            <a:off x="4127256" y="3969115"/>
            <a:ext cx="507457" cy="130593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530568" y="2189082"/>
            <a:ext cx="8524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Scene Generator</a:t>
            </a:r>
          </a:p>
          <a:p>
            <a:r>
              <a:rPr lang="en-US" sz="1200" dirty="0"/>
              <a:t>System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742762" y="2439183"/>
            <a:ext cx="12996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HDMI INPUT 1</a:t>
            </a:r>
          </a:p>
          <a:p>
            <a:r>
              <a:rPr lang="en-US" sz="1200" dirty="0"/>
              <a:t>24 bit 512 x 256</a:t>
            </a:r>
          </a:p>
          <a:p>
            <a:endParaRPr lang="en-US" sz="1200" dirty="0"/>
          </a:p>
        </p:txBody>
      </p:sp>
      <p:sp>
        <p:nvSpPr>
          <p:cNvPr id="28" name="TextBox 27"/>
          <p:cNvSpPr txBox="1"/>
          <p:nvPr/>
        </p:nvSpPr>
        <p:spPr>
          <a:xfrm>
            <a:off x="2739037" y="3558159"/>
            <a:ext cx="1217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HDMI INPUT 2</a:t>
            </a:r>
          </a:p>
          <a:p>
            <a:r>
              <a:rPr lang="en-US" sz="1200" dirty="0"/>
              <a:t>24 bit 512 x 256</a:t>
            </a:r>
          </a:p>
          <a:p>
            <a:endParaRPr lang="en-US" sz="1200" dirty="0"/>
          </a:p>
        </p:txBody>
      </p:sp>
      <p:sp>
        <p:nvSpPr>
          <p:cNvPr id="30" name="TextBox 29"/>
          <p:cNvSpPr txBox="1"/>
          <p:nvPr/>
        </p:nvSpPr>
        <p:spPr>
          <a:xfrm>
            <a:off x="2431062" y="118785"/>
            <a:ext cx="15403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Projector Control &amp; Configuration System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744905" y="852010"/>
            <a:ext cx="24376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FPGA Main Board with 10 FMC Slots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6526161" y="118785"/>
            <a:ext cx="5329162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en-US" sz="2800" b="1" dirty="0">
                <a:ln/>
                <a:solidFill>
                  <a:schemeClr val="accent3"/>
                </a:solidFill>
              </a:rPr>
              <a:t>Video Architecture of TCSA System</a:t>
            </a:r>
          </a:p>
        </p:txBody>
      </p:sp>
      <p:sp>
        <p:nvSpPr>
          <p:cNvPr id="51" name="Right Arrow 50"/>
          <p:cNvSpPr/>
          <p:nvPr/>
        </p:nvSpPr>
        <p:spPr>
          <a:xfrm rot="1696213">
            <a:off x="1627393" y="3761177"/>
            <a:ext cx="904836" cy="243559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ight Arrow 51"/>
          <p:cNvSpPr/>
          <p:nvPr/>
        </p:nvSpPr>
        <p:spPr>
          <a:xfrm rot="20552399">
            <a:off x="1669139" y="3115644"/>
            <a:ext cx="904834" cy="243559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4074207" y="3848588"/>
            <a:ext cx="60243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Address</a:t>
            </a:r>
          </a:p>
        </p:txBody>
      </p:sp>
      <p:sp>
        <p:nvSpPr>
          <p:cNvPr id="54" name="Right Arrow 53"/>
          <p:cNvSpPr/>
          <p:nvPr/>
        </p:nvSpPr>
        <p:spPr>
          <a:xfrm>
            <a:off x="4123272" y="4184559"/>
            <a:ext cx="507457" cy="130593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/>
          <p:cNvSpPr txBox="1"/>
          <p:nvPr/>
        </p:nvSpPr>
        <p:spPr>
          <a:xfrm>
            <a:off x="3965189" y="4039318"/>
            <a:ext cx="80068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Data (1/12/11)</a:t>
            </a:r>
          </a:p>
        </p:txBody>
      </p:sp>
      <p:sp>
        <p:nvSpPr>
          <p:cNvPr id="62" name="Right Arrow 61"/>
          <p:cNvSpPr/>
          <p:nvPr/>
        </p:nvSpPr>
        <p:spPr>
          <a:xfrm>
            <a:off x="4123272" y="4400003"/>
            <a:ext cx="507457" cy="130593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extBox 63"/>
          <p:cNvSpPr txBox="1"/>
          <p:nvPr/>
        </p:nvSpPr>
        <p:spPr>
          <a:xfrm>
            <a:off x="4070223" y="4279476"/>
            <a:ext cx="60243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WEA</a:t>
            </a:r>
          </a:p>
        </p:txBody>
      </p:sp>
      <p:sp>
        <p:nvSpPr>
          <p:cNvPr id="66" name="Right Arrow 65"/>
          <p:cNvSpPr/>
          <p:nvPr/>
        </p:nvSpPr>
        <p:spPr>
          <a:xfrm>
            <a:off x="4129098" y="4615447"/>
            <a:ext cx="507457" cy="130593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TextBox 66"/>
          <p:cNvSpPr txBox="1"/>
          <p:nvPr/>
        </p:nvSpPr>
        <p:spPr>
          <a:xfrm>
            <a:off x="4076049" y="4494920"/>
            <a:ext cx="60243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err="1"/>
              <a:t>Clk</a:t>
            </a:r>
            <a:endParaRPr lang="en-US" sz="800" dirty="0"/>
          </a:p>
        </p:txBody>
      </p:sp>
      <p:sp>
        <p:nvSpPr>
          <p:cNvPr id="68" name="Right Arrow 67"/>
          <p:cNvSpPr/>
          <p:nvPr/>
        </p:nvSpPr>
        <p:spPr>
          <a:xfrm>
            <a:off x="4127256" y="2795910"/>
            <a:ext cx="507457" cy="130593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TextBox 68"/>
          <p:cNvSpPr txBox="1"/>
          <p:nvPr/>
        </p:nvSpPr>
        <p:spPr>
          <a:xfrm>
            <a:off x="4074207" y="2675383"/>
            <a:ext cx="60243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Address</a:t>
            </a:r>
          </a:p>
        </p:txBody>
      </p:sp>
      <p:sp>
        <p:nvSpPr>
          <p:cNvPr id="71" name="Right Arrow 70"/>
          <p:cNvSpPr/>
          <p:nvPr/>
        </p:nvSpPr>
        <p:spPr>
          <a:xfrm>
            <a:off x="4123272" y="3011354"/>
            <a:ext cx="507457" cy="130593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TextBox 71"/>
          <p:cNvSpPr txBox="1"/>
          <p:nvPr/>
        </p:nvSpPr>
        <p:spPr>
          <a:xfrm>
            <a:off x="3952489" y="2859763"/>
            <a:ext cx="80979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Data (1/12/11)</a:t>
            </a:r>
          </a:p>
        </p:txBody>
      </p:sp>
      <p:sp>
        <p:nvSpPr>
          <p:cNvPr id="73" name="Right Arrow 72"/>
          <p:cNvSpPr/>
          <p:nvPr/>
        </p:nvSpPr>
        <p:spPr>
          <a:xfrm>
            <a:off x="4123272" y="3226798"/>
            <a:ext cx="507457" cy="130593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TextBox 73"/>
          <p:cNvSpPr txBox="1"/>
          <p:nvPr/>
        </p:nvSpPr>
        <p:spPr>
          <a:xfrm>
            <a:off x="4070223" y="3106271"/>
            <a:ext cx="60243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WEA</a:t>
            </a:r>
          </a:p>
        </p:txBody>
      </p:sp>
      <p:sp>
        <p:nvSpPr>
          <p:cNvPr id="76" name="Right Arrow 75"/>
          <p:cNvSpPr/>
          <p:nvPr/>
        </p:nvSpPr>
        <p:spPr>
          <a:xfrm>
            <a:off x="4129098" y="3442242"/>
            <a:ext cx="507457" cy="130593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TextBox 76"/>
          <p:cNvSpPr txBox="1"/>
          <p:nvPr/>
        </p:nvSpPr>
        <p:spPr>
          <a:xfrm>
            <a:off x="4076049" y="3321715"/>
            <a:ext cx="60243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err="1"/>
              <a:t>Clk</a:t>
            </a:r>
            <a:endParaRPr lang="en-US" sz="800" dirty="0"/>
          </a:p>
        </p:txBody>
      </p:sp>
      <p:pic>
        <p:nvPicPr>
          <p:cNvPr id="50" name="Picture 4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99" t="9714" r="9026" b="10457"/>
          <a:stretch/>
        </p:blipFill>
        <p:spPr>
          <a:xfrm rot="5400000">
            <a:off x="4067958" y="2609280"/>
            <a:ext cx="3214338" cy="1927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208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1183383"/>
              </p:ext>
            </p:extLst>
          </p:nvPr>
        </p:nvGraphicFramePr>
        <p:xfrm>
          <a:off x="5097120" y="152294"/>
          <a:ext cx="1099227" cy="1097280"/>
        </p:xfrm>
        <a:graphic>
          <a:graphicData uri="http://schemas.openxmlformats.org/drawingml/2006/table">
            <a:tbl>
              <a:tblPr/>
              <a:tblGrid>
                <a:gridCol w="366409">
                  <a:extLst>
                    <a:ext uri="{9D8B030D-6E8A-4147-A177-3AD203B41FA5}">
                      <a16:colId xmlns:a16="http://schemas.microsoft.com/office/drawing/2014/main" val="1019316987"/>
                    </a:ext>
                  </a:extLst>
                </a:gridCol>
                <a:gridCol w="366409">
                  <a:extLst>
                    <a:ext uri="{9D8B030D-6E8A-4147-A177-3AD203B41FA5}">
                      <a16:colId xmlns:a16="http://schemas.microsoft.com/office/drawing/2014/main" val="33504468"/>
                    </a:ext>
                  </a:extLst>
                </a:gridCol>
                <a:gridCol w="366409">
                  <a:extLst>
                    <a:ext uri="{9D8B030D-6E8A-4147-A177-3AD203B41FA5}">
                      <a16:colId xmlns:a16="http://schemas.microsoft.com/office/drawing/2014/main" val="88991528"/>
                    </a:ext>
                  </a:extLst>
                </a:gridCol>
              </a:tblGrid>
              <a:tr h="34046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9493728"/>
                  </a:ext>
                </a:extLst>
              </a:tr>
              <a:tr h="34046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1054026"/>
                  </a:ext>
                </a:extLst>
              </a:tr>
              <a:tr h="34046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0965488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4154825"/>
              </p:ext>
            </p:extLst>
          </p:nvPr>
        </p:nvGraphicFramePr>
        <p:xfrm>
          <a:off x="5097121" y="5626459"/>
          <a:ext cx="1099227" cy="1097280"/>
        </p:xfrm>
        <a:graphic>
          <a:graphicData uri="http://schemas.openxmlformats.org/drawingml/2006/table">
            <a:tbl>
              <a:tblPr/>
              <a:tblGrid>
                <a:gridCol w="366409">
                  <a:extLst>
                    <a:ext uri="{9D8B030D-6E8A-4147-A177-3AD203B41FA5}">
                      <a16:colId xmlns:a16="http://schemas.microsoft.com/office/drawing/2014/main" val="1019316987"/>
                    </a:ext>
                  </a:extLst>
                </a:gridCol>
                <a:gridCol w="366409">
                  <a:extLst>
                    <a:ext uri="{9D8B030D-6E8A-4147-A177-3AD203B41FA5}">
                      <a16:colId xmlns:a16="http://schemas.microsoft.com/office/drawing/2014/main" val="33504468"/>
                    </a:ext>
                  </a:extLst>
                </a:gridCol>
                <a:gridCol w="366409">
                  <a:extLst>
                    <a:ext uri="{9D8B030D-6E8A-4147-A177-3AD203B41FA5}">
                      <a16:colId xmlns:a16="http://schemas.microsoft.com/office/drawing/2014/main" val="88991528"/>
                    </a:ext>
                  </a:extLst>
                </a:gridCol>
              </a:tblGrid>
              <a:tr h="34046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9493728"/>
                  </a:ext>
                </a:extLst>
              </a:tr>
              <a:tr h="34046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1054026"/>
                  </a:ext>
                </a:extLst>
              </a:tr>
              <a:tr h="34046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0965488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4142835"/>
              </p:ext>
            </p:extLst>
          </p:nvPr>
        </p:nvGraphicFramePr>
        <p:xfrm>
          <a:off x="5104089" y="2235733"/>
          <a:ext cx="1099227" cy="1097280"/>
        </p:xfrm>
        <a:graphic>
          <a:graphicData uri="http://schemas.openxmlformats.org/drawingml/2006/table">
            <a:tbl>
              <a:tblPr/>
              <a:tblGrid>
                <a:gridCol w="366409">
                  <a:extLst>
                    <a:ext uri="{9D8B030D-6E8A-4147-A177-3AD203B41FA5}">
                      <a16:colId xmlns:a16="http://schemas.microsoft.com/office/drawing/2014/main" val="1019316987"/>
                    </a:ext>
                  </a:extLst>
                </a:gridCol>
                <a:gridCol w="366409">
                  <a:extLst>
                    <a:ext uri="{9D8B030D-6E8A-4147-A177-3AD203B41FA5}">
                      <a16:colId xmlns:a16="http://schemas.microsoft.com/office/drawing/2014/main" val="33504468"/>
                    </a:ext>
                  </a:extLst>
                </a:gridCol>
                <a:gridCol w="366409">
                  <a:extLst>
                    <a:ext uri="{9D8B030D-6E8A-4147-A177-3AD203B41FA5}">
                      <a16:colId xmlns:a16="http://schemas.microsoft.com/office/drawing/2014/main" val="88991528"/>
                    </a:ext>
                  </a:extLst>
                </a:gridCol>
              </a:tblGrid>
              <a:tr h="34046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9493728"/>
                  </a:ext>
                </a:extLst>
              </a:tr>
              <a:tr h="34046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1054026"/>
                  </a:ext>
                </a:extLst>
              </a:tr>
              <a:tr h="34046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0965488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4101881"/>
              </p:ext>
            </p:extLst>
          </p:nvPr>
        </p:nvGraphicFramePr>
        <p:xfrm>
          <a:off x="5097120" y="3461768"/>
          <a:ext cx="1099227" cy="1097280"/>
        </p:xfrm>
        <a:graphic>
          <a:graphicData uri="http://schemas.openxmlformats.org/drawingml/2006/table">
            <a:tbl>
              <a:tblPr/>
              <a:tblGrid>
                <a:gridCol w="366409">
                  <a:extLst>
                    <a:ext uri="{9D8B030D-6E8A-4147-A177-3AD203B41FA5}">
                      <a16:colId xmlns:a16="http://schemas.microsoft.com/office/drawing/2014/main" val="1019316987"/>
                    </a:ext>
                  </a:extLst>
                </a:gridCol>
                <a:gridCol w="366409">
                  <a:extLst>
                    <a:ext uri="{9D8B030D-6E8A-4147-A177-3AD203B41FA5}">
                      <a16:colId xmlns:a16="http://schemas.microsoft.com/office/drawing/2014/main" val="33504468"/>
                    </a:ext>
                  </a:extLst>
                </a:gridCol>
                <a:gridCol w="366409">
                  <a:extLst>
                    <a:ext uri="{9D8B030D-6E8A-4147-A177-3AD203B41FA5}">
                      <a16:colId xmlns:a16="http://schemas.microsoft.com/office/drawing/2014/main" val="88991528"/>
                    </a:ext>
                  </a:extLst>
                </a:gridCol>
              </a:tblGrid>
              <a:tr h="34046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9493728"/>
                  </a:ext>
                </a:extLst>
              </a:tr>
              <a:tr h="34046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1054026"/>
                  </a:ext>
                </a:extLst>
              </a:tr>
              <a:tr h="34046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0965488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6203316" y="562434"/>
            <a:ext cx="10992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BRAM 1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254627" y="530641"/>
            <a:ext cx="1137133" cy="2273051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626464" y="675423"/>
            <a:ext cx="12996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HDMI INPUT 1</a:t>
            </a:r>
          </a:p>
          <a:p>
            <a:r>
              <a:rPr lang="en-US" sz="1200" dirty="0"/>
              <a:t>24 bit 512 x 256</a:t>
            </a:r>
          </a:p>
          <a:p>
            <a:endParaRPr lang="en-US" sz="1200" dirty="0"/>
          </a:p>
        </p:txBody>
      </p:sp>
      <p:sp>
        <p:nvSpPr>
          <p:cNvPr id="15" name="TextBox 14"/>
          <p:cNvSpPr txBox="1"/>
          <p:nvPr/>
        </p:nvSpPr>
        <p:spPr>
          <a:xfrm>
            <a:off x="1626464" y="4050044"/>
            <a:ext cx="1217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HDMI INPUT 2</a:t>
            </a:r>
          </a:p>
          <a:p>
            <a:r>
              <a:rPr lang="en-US" sz="1200" dirty="0"/>
              <a:t>24 bit 512 x 256</a:t>
            </a:r>
          </a:p>
          <a:p>
            <a:endParaRPr lang="en-US" sz="1200" dirty="0"/>
          </a:p>
        </p:txBody>
      </p:sp>
      <p:sp>
        <p:nvSpPr>
          <p:cNvPr id="24" name="TextBox 23"/>
          <p:cNvSpPr txBox="1"/>
          <p:nvPr/>
        </p:nvSpPr>
        <p:spPr>
          <a:xfrm>
            <a:off x="3956517" y="1451722"/>
            <a:ext cx="105017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Address, CLK, WEA</a:t>
            </a:r>
          </a:p>
        </p:txBody>
      </p:sp>
      <p:sp>
        <p:nvSpPr>
          <p:cNvPr id="29" name="TextBox 28"/>
          <p:cNvSpPr txBox="1"/>
          <p:nvPr/>
        </p:nvSpPr>
        <p:spPr>
          <a:xfrm rot="20669129">
            <a:off x="3884240" y="731212"/>
            <a:ext cx="9841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Data Red 12 bits</a:t>
            </a:r>
          </a:p>
          <a:p>
            <a:r>
              <a:rPr lang="en-US" sz="800" dirty="0"/>
              <a:t>Strong/Weak 1 bit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161230" y="2645873"/>
            <a:ext cx="10992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BRAM 2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147291" y="3871908"/>
            <a:ext cx="10992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BRAM 3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6229984" y="6036599"/>
            <a:ext cx="10992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BRAM 4</a:t>
            </a:r>
          </a:p>
        </p:txBody>
      </p:sp>
      <p:sp>
        <p:nvSpPr>
          <p:cNvPr id="35" name="Right Arrow 34"/>
          <p:cNvSpPr/>
          <p:nvPr/>
        </p:nvSpPr>
        <p:spPr>
          <a:xfrm rot="20620356">
            <a:off x="4027866" y="967957"/>
            <a:ext cx="940038" cy="191367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254627" y="3940724"/>
            <a:ext cx="1137133" cy="2273051"/>
          </a:xfrm>
          <a:prstGeom prst="rect">
            <a:avLst/>
          </a:prstGeom>
        </p:spPr>
      </p:pic>
      <p:grpSp>
        <p:nvGrpSpPr>
          <p:cNvPr id="44" name="Group 43"/>
          <p:cNvGrpSpPr/>
          <p:nvPr/>
        </p:nvGrpSpPr>
        <p:grpSpPr>
          <a:xfrm>
            <a:off x="4046948" y="1321754"/>
            <a:ext cx="1713406" cy="849602"/>
            <a:chOff x="4046948" y="1321754"/>
            <a:chExt cx="1713406" cy="849602"/>
          </a:xfrm>
        </p:grpSpPr>
        <p:sp>
          <p:nvSpPr>
            <p:cNvPr id="23" name="Right Arrow 22"/>
            <p:cNvSpPr/>
            <p:nvPr/>
          </p:nvSpPr>
          <p:spPr>
            <a:xfrm>
              <a:off x="4046948" y="1615518"/>
              <a:ext cx="1638235" cy="191367"/>
            </a:xfrm>
            <a:prstGeom prst="right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Up-Down Arrow 37"/>
            <p:cNvSpPr/>
            <p:nvPr/>
          </p:nvSpPr>
          <p:spPr>
            <a:xfrm>
              <a:off x="5533112" y="1321754"/>
              <a:ext cx="227242" cy="849602"/>
            </a:xfrm>
            <a:prstGeom prst="upDownArrow">
              <a:avLst/>
            </a:prstGeom>
            <a:solidFill>
              <a:srgbClr val="FFC000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TextBox 39"/>
          <p:cNvSpPr txBox="1"/>
          <p:nvPr/>
        </p:nvSpPr>
        <p:spPr>
          <a:xfrm>
            <a:off x="3956517" y="4817771"/>
            <a:ext cx="105017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Address, CLK, WEA</a:t>
            </a:r>
          </a:p>
        </p:txBody>
      </p:sp>
      <p:sp>
        <p:nvSpPr>
          <p:cNvPr id="42" name="TextBox 41"/>
          <p:cNvSpPr txBox="1"/>
          <p:nvPr/>
        </p:nvSpPr>
        <p:spPr>
          <a:xfrm rot="1336626">
            <a:off x="3972365" y="2100680"/>
            <a:ext cx="92572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Data Blue 11 bits</a:t>
            </a:r>
          </a:p>
        </p:txBody>
      </p:sp>
      <p:sp>
        <p:nvSpPr>
          <p:cNvPr id="43" name="Right Arrow 42"/>
          <p:cNvSpPr/>
          <p:nvPr/>
        </p:nvSpPr>
        <p:spPr>
          <a:xfrm rot="1287853">
            <a:off x="4009629" y="2267388"/>
            <a:ext cx="940038" cy="191367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5" name="Group 44"/>
          <p:cNvGrpSpPr/>
          <p:nvPr/>
        </p:nvGrpSpPr>
        <p:grpSpPr>
          <a:xfrm>
            <a:off x="4039078" y="4659745"/>
            <a:ext cx="1713406" cy="849602"/>
            <a:chOff x="4046948" y="1321754"/>
            <a:chExt cx="1713406" cy="849602"/>
          </a:xfrm>
        </p:grpSpPr>
        <p:sp>
          <p:nvSpPr>
            <p:cNvPr id="46" name="Right Arrow 45"/>
            <p:cNvSpPr/>
            <p:nvPr/>
          </p:nvSpPr>
          <p:spPr>
            <a:xfrm>
              <a:off x="4046948" y="1615518"/>
              <a:ext cx="1638235" cy="191367"/>
            </a:xfrm>
            <a:prstGeom prst="right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Up-Down Arrow 46"/>
            <p:cNvSpPr/>
            <p:nvPr/>
          </p:nvSpPr>
          <p:spPr>
            <a:xfrm>
              <a:off x="5533112" y="1321754"/>
              <a:ext cx="227242" cy="849602"/>
            </a:xfrm>
            <a:prstGeom prst="upDownArrow">
              <a:avLst/>
            </a:prstGeom>
            <a:solidFill>
              <a:srgbClr val="FFC000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8" name="TextBox 47"/>
          <p:cNvSpPr txBox="1"/>
          <p:nvPr/>
        </p:nvSpPr>
        <p:spPr>
          <a:xfrm rot="20669129">
            <a:off x="3929363" y="4136428"/>
            <a:ext cx="9841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Data Red 12 bits</a:t>
            </a:r>
          </a:p>
          <a:p>
            <a:r>
              <a:rPr lang="en-US" sz="800" dirty="0"/>
              <a:t>Strong/Weak 1 bit</a:t>
            </a:r>
          </a:p>
        </p:txBody>
      </p:sp>
      <p:sp>
        <p:nvSpPr>
          <p:cNvPr id="49" name="Right Arrow 48"/>
          <p:cNvSpPr/>
          <p:nvPr/>
        </p:nvSpPr>
        <p:spPr>
          <a:xfrm rot="20620356">
            <a:off x="4072989" y="4373173"/>
            <a:ext cx="940038" cy="191367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/>
          <p:cNvSpPr txBox="1"/>
          <p:nvPr/>
        </p:nvSpPr>
        <p:spPr>
          <a:xfrm rot="1336626">
            <a:off x="4021794" y="5421743"/>
            <a:ext cx="92572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Data Blue 11 bits</a:t>
            </a:r>
          </a:p>
        </p:txBody>
      </p:sp>
      <p:sp>
        <p:nvSpPr>
          <p:cNvPr id="51" name="Right Arrow 50"/>
          <p:cNvSpPr/>
          <p:nvPr/>
        </p:nvSpPr>
        <p:spPr>
          <a:xfrm rot="1287853">
            <a:off x="4059058" y="5588451"/>
            <a:ext cx="940038" cy="191367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9608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1031</TotalTime>
  <Words>289</Words>
  <Application>Microsoft Office PowerPoint</Application>
  <PresentationFormat>Widescreen</PresentationFormat>
  <Paragraphs>89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Hamzah A</dc:creator>
  <cp:lastModifiedBy>Noraa Landwehr</cp:lastModifiedBy>
  <cp:revision>51</cp:revision>
  <dcterms:created xsi:type="dcterms:W3CDTF">2015-11-11T19:11:37Z</dcterms:created>
  <dcterms:modified xsi:type="dcterms:W3CDTF">2020-04-02T04:09:53Z</dcterms:modified>
</cp:coreProperties>
</file>